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257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80D6B-3D2D-4AC3-A156-182B662B6FE8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876D2-1101-427B-82BA-02EAC99A1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1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E4168-C42F-4BE3-B2A6-2BE8B5B37466}" type="slidenum">
              <a:rPr lang="ru-RU" altLang="ru-RU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E26DFE-6E58-43B3-95FC-74E6C88DA283}" type="slidenum">
              <a:rPr lang="ru-RU" altLang="ru-RU">
                <a:solidFill>
                  <a:prstClr val="black"/>
                </a:solidFill>
              </a:rPr>
              <a:pPr eaLnBrk="1" hangingPunct="1"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B9F076-07CE-4B0B-86A3-A2E948D7A0F1}" type="slidenum">
              <a:rPr lang="ru-RU" altLang="ru-RU">
                <a:solidFill>
                  <a:prstClr val="black"/>
                </a:solidFill>
              </a:rPr>
              <a:pPr eaLnBrk="1" hangingPunct="1"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955A8D-6415-4556-86D2-3636740DC4CE}" type="datetimeFigureOut">
              <a:rPr lang="ru-RU" altLang="uk-UA"/>
              <a:pPr>
                <a:defRPr/>
              </a:pPr>
              <a:t>13.04.2021</a:t>
            </a:fld>
            <a:endParaRPr lang="ru-RU" altLang="uk-UA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uk-U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88FA47-46D3-4EFE-BC4C-5C729EF5C47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7125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9171-F080-408F-9841-C3C5552F2EE8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4341-34A7-4AA7-9F5E-4D7886FE5FE4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51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054D7-F99D-4290-A10F-4AB258AF7630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26184-EFA0-4FE3-85F4-59A5E1F84251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78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7BB6-2867-46CF-8661-ABECE61BDB92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960-7C4F-4A08-BA5F-1F08DDBD419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CF428-2D98-451A-9B06-B6DB127D153F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88B31-E80D-41EB-A666-7B4D53ED1D9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0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10EB-0360-469D-A1B8-A40769721240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B67B-9F53-4873-9A5E-578CF033F79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23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29D2-C132-44E2-9935-4E2BC94831CE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8E90-B378-4A9D-9124-7C70C4B5C4C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62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1B10F-36C6-4785-92FF-0E09EF253E85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ACBFE-6C57-44E8-B173-43D25F6A80B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0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E3FCD1-F4BF-4AE3-88E8-ED9E59742626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307AFD-0FB0-4152-B1B4-B6E5A163BFE7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78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EAC9-DE62-4D85-BD04-CAC4FA40C5EA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A202-B7D5-4277-8143-4CFEAFD9699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30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8870-6E8D-4216-9D0B-618DEEB41525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B489-650E-4312-9683-3BC87EAF0084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05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955A8D-6415-4556-86D2-3636740DC4CE}" type="datetimeFigureOut">
              <a:rPr lang="ru-RU" altLang="uk-UA"/>
              <a:pPr>
                <a:defRPr/>
              </a:pPr>
              <a:t>13.04.2021</a:t>
            </a:fld>
            <a:endParaRPr lang="ru-RU" altLang="uk-UA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uk-U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88FA47-46D3-4EFE-BC4C-5C729EF5C47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6148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9171-F080-408F-9841-C3C5552F2EE8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4341-34A7-4AA7-9F5E-4D7886FE5FE4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49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054D7-F99D-4290-A10F-4AB258AF7630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26184-EFA0-4FE3-85F4-59A5E1F84251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6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7BB6-2867-46CF-8661-ABECE61BDB92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960-7C4F-4A08-BA5F-1F08DDBD419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27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CF428-2D98-451A-9B06-B6DB127D153F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88B31-E80D-41EB-A666-7B4D53ED1D9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78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10EB-0360-469D-A1B8-A40769721240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B67B-9F53-4873-9A5E-578CF033F79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78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29D2-C132-44E2-9935-4E2BC94831CE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8E90-B378-4A9D-9124-7C70C4B5C4C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8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1B10F-36C6-4785-92FF-0E09EF253E85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ACBFE-6C57-44E8-B173-43D25F6A80BA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452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E3FCD1-F4BF-4AE3-88E8-ED9E59742626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307AFD-0FB0-4152-B1B4-B6E5A163BFE7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58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EAC9-DE62-4D85-BD04-CAC4FA40C5EA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A202-B7D5-4277-8143-4CFEAFD9699B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25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8870-6E8D-4216-9D0B-618DEEB41525}" type="datetimeFigureOut">
              <a:rPr lang="ru-RU" altLang="uk-UA">
                <a:solidFill>
                  <a:prstClr val="black"/>
                </a:solidFill>
              </a:rPr>
              <a:pPr>
                <a:defRPr/>
              </a:pPr>
              <a:t>13.04.2021</a:t>
            </a:fld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prstClr val="black"/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B489-650E-4312-9683-3BC87EAF0084}" type="slidenum">
              <a:rPr lang="ru-RU" altLang="uk-U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2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6158B5-A270-4D2B-862D-292A0CEC7A61}" type="datetimeFigureOut">
              <a:rPr lang="ru-RU" altLang="uk-UA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13.04.2021</a:t>
            </a:fld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AC72D-384F-4D25-BC8A-2D4DC3CE5442}" type="slidenum">
              <a:rPr lang="ru-RU" altLang="uk-UA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6158B5-A270-4D2B-862D-292A0CEC7A61}" type="datetimeFigureOut">
              <a:rPr lang="ru-RU" altLang="uk-UA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13.04.2021</a:t>
            </a:fld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AC72D-384F-4D25-BC8A-2D4DC3CE5442}" type="slidenum">
              <a:rPr lang="ru-RU" altLang="uk-UA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uk-UA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205038"/>
            <a:ext cx="8207375" cy="2376487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uk-UA" altLang="uk-UA" sz="3100" dirty="0" smtClean="0">
                <a:solidFill>
                  <a:srgbClr val="0000CC"/>
                </a:solidFill>
                <a:latin typeface="Book Antiqua" pitchFamily="18" charset="0"/>
              </a:rPr>
              <a:t/>
            </a:r>
            <a:br>
              <a:rPr lang="uk-UA" altLang="uk-UA" sz="3100" dirty="0" smtClean="0">
                <a:solidFill>
                  <a:srgbClr val="0000CC"/>
                </a:solidFill>
                <a:latin typeface="Book Antiqua" pitchFamily="18" charset="0"/>
              </a:rPr>
            </a:br>
            <a:r>
              <a:rPr lang="uk-UA" altLang="uk-UA" sz="3100" dirty="0" smtClean="0">
                <a:solidFill>
                  <a:srgbClr val="0000CC"/>
                </a:solidFill>
                <a:latin typeface="Book Antiqua" pitchFamily="18" charset="0"/>
              </a:rPr>
              <a:t>Результати акредитації освітніх програм університету</a:t>
            </a:r>
            <a:r>
              <a:rPr lang="uk-UA" altLang="uk-UA" sz="3100" i="1" dirty="0" smtClean="0">
                <a:solidFill>
                  <a:srgbClr val="0000CC"/>
                </a:solidFill>
                <a:latin typeface="Book Antiqua" pitchFamily="18" charset="0"/>
              </a:rPr>
              <a:t/>
            </a:r>
            <a:br>
              <a:rPr lang="uk-UA" altLang="uk-UA" sz="3100" i="1" dirty="0" smtClean="0">
                <a:solidFill>
                  <a:srgbClr val="0000CC"/>
                </a:solidFill>
                <a:latin typeface="Book Antiqua" pitchFamily="18" charset="0"/>
              </a:rPr>
            </a:br>
            <a:r>
              <a:rPr lang="uk-UA" altLang="uk-UA" sz="3100" i="1" dirty="0" smtClean="0">
                <a:solidFill>
                  <a:srgbClr val="0000CC"/>
                </a:solidFill>
                <a:latin typeface="Book Antiqua" pitchFamily="18" charset="0"/>
              </a:rPr>
              <a:t>у</a:t>
            </a:r>
            <a:br>
              <a:rPr lang="uk-UA" altLang="uk-UA" sz="3100" i="1" dirty="0" smtClean="0">
                <a:solidFill>
                  <a:srgbClr val="0000CC"/>
                </a:solidFill>
                <a:latin typeface="Book Antiqua" pitchFamily="18" charset="0"/>
              </a:rPr>
            </a:br>
            <a:r>
              <a:rPr lang="uk-UA" altLang="uk-UA" sz="32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Національному агентстві із забезпечення якості вищої освіти</a:t>
            </a:r>
            <a:r>
              <a:rPr lang="uk-UA" altLang="uk-UA" sz="3200" i="1" dirty="0" smtClean="0">
                <a:solidFill>
                  <a:srgbClr val="0000CC"/>
                </a:solidFill>
              </a:rPr>
              <a:t/>
            </a:r>
            <a:br>
              <a:rPr lang="uk-UA" altLang="uk-UA" sz="3200" i="1" dirty="0" smtClean="0">
                <a:solidFill>
                  <a:srgbClr val="0000CC"/>
                </a:solidFill>
              </a:rPr>
            </a:br>
            <a:endParaRPr lang="uk-UA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4370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  <a:buClr>
                <a:srgbClr val="5E2D37"/>
              </a:buClr>
              <a:buFont typeface="Arial" charset="0"/>
              <a:buNone/>
            </a:pPr>
            <a:r>
              <a:rPr lang="uk-UA" altLang="uk-UA" sz="2600" b="1" i="1" dirty="0" smtClean="0">
                <a:solidFill>
                  <a:srgbClr val="0000CC"/>
                </a:solidFill>
                <a:latin typeface="Times New Roman" pitchFamily="18" charset="0"/>
              </a:rPr>
              <a:t>2019 та 2020 роки</a:t>
            </a:r>
          </a:p>
          <a:p>
            <a:pPr marR="0" eaLnBrk="1" hangingPunct="1">
              <a:lnSpc>
                <a:spcPct val="90000"/>
              </a:lnSpc>
              <a:buClr>
                <a:srgbClr val="5E2D37"/>
              </a:buClr>
              <a:buFont typeface="Arial" charset="0"/>
              <a:buNone/>
            </a:pPr>
            <a:r>
              <a:rPr lang="uk-UA" altLang="uk-UA" sz="2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(доповідь на ректораті 09.10.2020 р)</a:t>
            </a:r>
          </a:p>
        </p:txBody>
      </p:sp>
      <p:pic>
        <p:nvPicPr>
          <p:cNvPr id="7172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183673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25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476250"/>
            <a:ext cx="41814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634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97888" cy="35290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uk-UA" altLang="uk-UA" smtClean="0"/>
              <a:t>    відповідно до ЗУ “</a:t>
            </a:r>
            <a:r>
              <a:rPr lang="uk-UA" altLang="uk-UA" b="1" smtClean="0"/>
              <a:t>Про вищу освіту</a:t>
            </a:r>
            <a:r>
              <a:rPr lang="uk-UA" altLang="uk-UA" smtClean="0"/>
              <a:t>” (розділ 5)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uk-UA" altLang="uk-UA" smtClean="0"/>
              <a:t>та наказу МОН від 11.07.2019 р. № 977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uk-UA" altLang="uk-UA" i="1" smtClean="0"/>
              <a:t>“Про затвердження положення про акредитацію освітніх програм, за якими здійснюється підготовка здобувачів вищої освіти”</a:t>
            </a:r>
            <a:endParaRPr lang="ru-RU" altLang="uk-UA" i="1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651351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uk-UA" dirty="0" smtClean="0"/>
              <a:t>Акредитація </a:t>
            </a:r>
            <a:r>
              <a:rPr lang="uk-UA" altLang="uk-UA" sz="2500" dirty="0" smtClean="0"/>
              <a:t/>
            </a:r>
            <a:br>
              <a:rPr lang="uk-UA" altLang="uk-UA" sz="2500" dirty="0" smtClean="0"/>
            </a:br>
            <a:r>
              <a:rPr lang="uk-UA" altLang="uk-UA" sz="2500" dirty="0" smtClean="0"/>
              <a:t>освітніх програм в університеті проводиться</a:t>
            </a:r>
            <a:r>
              <a:rPr lang="uk-UA" altLang="uk-UA" sz="4000" dirty="0" smtClean="0"/>
              <a:t> </a:t>
            </a:r>
            <a:endParaRPr lang="ru-RU" alt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3610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825" y="404813"/>
            <a:ext cx="8893175" cy="6192837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200" dirty="0" smtClean="0"/>
              <a:t>Загалом у минулому </a:t>
            </a:r>
            <a:r>
              <a:rPr lang="uk-UA" sz="3200" u="sng" dirty="0" smtClean="0"/>
              <a:t>2019-2020</a:t>
            </a:r>
            <a:r>
              <a:rPr lang="uk-UA" sz="3200" dirty="0" smtClean="0"/>
              <a:t> навчальному році процес акредитації мали проходити </a:t>
            </a:r>
            <a:r>
              <a:rPr lang="uk-UA" sz="3200" b="1" dirty="0" smtClean="0"/>
              <a:t>8</a:t>
            </a:r>
            <a:r>
              <a:rPr lang="uk-UA" sz="3200" dirty="0" smtClean="0"/>
              <a:t> програм: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200" dirty="0" smtClean="0"/>
              <a:t>5 магістерських та 3 бакалаврських. </a:t>
            </a:r>
            <a:endParaRPr lang="ru-RU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uk-UA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uk-UA" sz="3200" dirty="0" smtClean="0"/>
              <a:t>Було акредитовано умовно (на один рік):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200" dirty="0" smtClean="0"/>
              <a:t>        4 магістерські освітні програми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200" dirty="0" smtClean="0"/>
              <a:t>        1 бакалаврська освітня програма.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200" dirty="0" smtClean="0"/>
              <a:t>      </a:t>
            </a:r>
          </a:p>
          <a:p>
            <a:pPr marL="365760" indent="-256032" algn="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200" u="sng" dirty="0" smtClean="0"/>
              <a:t>1</a:t>
            </a:r>
            <a:r>
              <a:rPr lang="uk-UA" sz="3200" dirty="0" smtClean="0"/>
              <a:t> магістерська програма була 	акредитована на </a:t>
            </a:r>
            <a:r>
              <a:rPr lang="uk-UA" sz="3200" u="sng" dirty="0" smtClean="0"/>
              <a:t>5</a:t>
            </a:r>
            <a:r>
              <a:rPr lang="uk-UA" sz="3200" dirty="0" smtClean="0"/>
              <a:t> років. </a:t>
            </a:r>
            <a:endParaRPr lang="ru-RU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uk-UA" altLang="ru-RU" dirty="0" smtClean="0"/>
              <a:t>Умовні акредитації було надано до </a:t>
            </a:r>
          </a:p>
          <a:p>
            <a:pPr eaLnBrk="1" hangingPunct="1"/>
            <a:r>
              <a:rPr lang="uk-UA" altLang="ru-RU" dirty="0" smtClean="0"/>
              <a:t>28 січня 2021 року, при цьому</a:t>
            </a:r>
          </a:p>
          <a:p>
            <a:pPr eaLnBrk="1" hangingPunct="1"/>
            <a:r>
              <a:rPr lang="uk-UA" altLang="ru-RU" dirty="0" smtClean="0"/>
              <a:t>термін підготовки здобувачів завершується в грудні 2020 року, </a:t>
            </a:r>
          </a:p>
          <a:p>
            <a:pPr algn="ctr" eaLnBrk="1" hangingPunct="1"/>
            <a:r>
              <a:rPr lang="uk-UA" altLang="ru-RU" dirty="0" smtClean="0"/>
              <a:t>тому</a:t>
            </a:r>
          </a:p>
          <a:p>
            <a:pPr eaLnBrk="1" hangingPunct="1">
              <a:buFont typeface="Wingdings 3" pitchFamily="18" charset="2"/>
              <a:buNone/>
            </a:pPr>
            <a:r>
              <a:rPr lang="uk-UA" altLang="ru-RU" dirty="0" smtClean="0"/>
              <a:t> 4 освітні програми (акредитація у 2020-2021 </a:t>
            </a:r>
            <a:r>
              <a:rPr lang="uk-UA" altLang="ru-RU" dirty="0" err="1" smtClean="0"/>
              <a:t>н.р</a:t>
            </a:r>
            <a:r>
              <a:rPr lang="uk-UA" altLang="ru-RU" dirty="0" smtClean="0"/>
              <a:t>.) перенесено на 2021-2022 </a:t>
            </a:r>
            <a:r>
              <a:rPr lang="uk-UA" altLang="ru-RU" dirty="0" err="1" smtClean="0"/>
              <a:t>н.р</a:t>
            </a:r>
            <a:r>
              <a:rPr lang="uk-UA" altLang="ru-RU" dirty="0" smtClean="0"/>
              <a:t>. </a:t>
            </a:r>
          </a:p>
          <a:p>
            <a:pPr eaLnBrk="1" hangingPunct="1">
              <a:buFont typeface="Wingdings 3" pitchFamily="18" charset="2"/>
              <a:buNone/>
            </a:pPr>
            <a:endParaRPr lang="uk-UA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714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36050" cy="6859588"/>
        </p:xfrm>
        <a:graphic>
          <a:graphicData uri="http://schemas.openxmlformats.org/drawingml/2006/table">
            <a:tbl>
              <a:tblPr/>
              <a:tblGrid>
                <a:gridCol w="21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04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 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 освітній рівень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2019-2020 н.р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ність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Рішення ЕГ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Рішення ГЕР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Критерії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Рішення НАЗЯВО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Комп’ютерні технології в управлінні та навчанні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Магістр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015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Професійна освіта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Комп’ютерні технології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акредитувати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1-9 – 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АКРЕДИТУВАТИ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до 28.01.2025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Соціальні комунікації та PR-технології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Магістр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054 Соціологія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акредитувати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умовна акредита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ція на 1 рік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  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3-9 –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Умовна акредитація на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рік до 03.03.2021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Фізична терапія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Магістр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227 Фізична терапія, ерготер.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акредитувати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умовна акредита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ція на 1 рік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1,2 – 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3-9 – 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Умовна акредитація на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рік до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28.01.2021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4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59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3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058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Назва </a:t>
                      </a: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освітній </a:t>
                      </a: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рівень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u="sng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2019-2020 </a:t>
                      </a:r>
                      <a:r>
                        <a:rPr lang="uk-UA" sz="1800" b="1" u="sng" dirty="0" err="1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н.р</a:t>
                      </a:r>
                      <a:endParaRPr lang="ru-RU" sz="18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Спеціальність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Рішення </a:t>
                      </a:r>
                      <a:r>
                        <a:rPr lang="uk-UA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ЕГ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Рішення </a:t>
                      </a:r>
                      <a:r>
                        <a:rPr lang="uk-UA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ГЕР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Критерії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Рішення </a:t>
                      </a:r>
                      <a:endParaRPr lang="uk-UA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НАЗЯВО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1882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4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Професійна освіта. Охорона праці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Магістр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015 Професійна освіта (Охорона праці)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умовна </a:t>
                      </a: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акредита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ція </a:t>
                      </a: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на 1 рік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 умовна акредитація на 1 рік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 2 –Е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3, 9 -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Умовна акредитація на 1 </a:t>
                      </a: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рік до 28.01.2021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590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5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Спорт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Calibri"/>
                          <a:cs typeface="Times New Roman"/>
                        </a:rPr>
                        <a:t>Магістр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017 Фізична культура і спорт</a:t>
                      </a: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акредитувати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Умовна </a:t>
                      </a: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акредита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ція </a:t>
                      </a: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на 1 рік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–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1,3-9 -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Умовна акредитація на 1 </a:t>
                      </a: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рік до 28.01.2021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590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6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Спорт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sng">
                          <a:latin typeface="Times New Roman"/>
                          <a:ea typeface="Calibri"/>
                          <a:cs typeface="Times New Roman"/>
                        </a:rPr>
                        <a:t>Бакалавр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017 Фізична культура і спорт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latin typeface="Times New Roman"/>
                          <a:ea typeface="Calibri"/>
                          <a:cs typeface="Times New Roman"/>
                        </a:rPr>
                        <a:t>акредитувати</a:t>
                      </a:r>
                      <a:endParaRPr lang="ru-RU" sz="1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latin typeface="Times New Roman"/>
                          <a:ea typeface="Calibri"/>
                          <a:cs typeface="Times New Roman"/>
                        </a:rPr>
                        <a:t>Умовна </a:t>
                      </a: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акредита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latin typeface="Times New Roman"/>
                          <a:ea typeface="Calibri"/>
                          <a:cs typeface="Times New Roman"/>
                        </a:rPr>
                        <a:t>ція 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2,4 –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1,3,5-9 – В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Умовна акредитація на 1 </a:t>
                      </a: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рік до 28.01.2021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74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 dirty="0" smtClean="0"/>
              <a:t>У лютому-квітні 2021 року відбудуться акредитації ще </a:t>
            </a:r>
            <a:r>
              <a:rPr lang="uk-UA" altLang="ru-RU" b="1" dirty="0" smtClean="0"/>
              <a:t>4</a:t>
            </a:r>
            <a:r>
              <a:rPr lang="uk-UA" altLang="ru-RU" dirty="0" smtClean="0"/>
              <a:t> </a:t>
            </a:r>
            <a:r>
              <a:rPr lang="uk-UA" altLang="ru-RU" b="1" dirty="0" smtClean="0"/>
              <a:t>освітніх програм </a:t>
            </a:r>
            <a:r>
              <a:rPr lang="uk-UA" altLang="ru-RU" b="1" dirty="0" smtClean="0">
                <a:solidFill>
                  <a:srgbClr val="FF0000"/>
                </a:solidFill>
              </a:rPr>
              <a:t>бакалаврського</a:t>
            </a:r>
            <a:r>
              <a:rPr lang="uk-UA" altLang="ru-RU" b="1" dirty="0" smtClean="0"/>
              <a:t> рівня</a:t>
            </a:r>
            <a:r>
              <a:rPr lang="uk-UA" altLang="ru-RU" dirty="0" smtClean="0"/>
              <a:t>: </a:t>
            </a:r>
          </a:p>
          <a:p>
            <a:pPr eaLnBrk="1" hangingPunct="1"/>
            <a:r>
              <a:rPr lang="uk-UA" altLang="ru-RU" dirty="0" smtClean="0"/>
              <a:t>«Спорт» (017 Фізична культура і спорт) </a:t>
            </a:r>
          </a:p>
          <a:p>
            <a:pPr eaLnBrk="1" hangingPunct="1"/>
            <a:r>
              <a:rPr lang="uk-UA" altLang="ru-RU" dirty="0" smtClean="0"/>
              <a:t> «Соціально-виховна робота з дітьми та молоддю» (011 </a:t>
            </a:r>
            <a:r>
              <a:rPr lang="ru-RU" altLang="ru-RU" dirty="0" err="1" smtClean="0"/>
              <a:t>Освітні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педагогічні</a:t>
            </a:r>
            <a:r>
              <a:rPr lang="ru-RU" altLang="ru-RU" dirty="0" smtClean="0"/>
              <a:t> науки)</a:t>
            </a:r>
          </a:p>
          <a:p>
            <a:pPr eaLnBrk="1" hangingPunct="1"/>
            <a:r>
              <a:rPr lang="uk-UA" altLang="ru-RU" dirty="0" smtClean="0"/>
              <a:t>«Міжнародні відносини, суспільні комунікації та регіональні студії» (291)</a:t>
            </a:r>
          </a:p>
          <a:p>
            <a:pPr eaLnBrk="1" hangingPunct="1"/>
            <a:r>
              <a:rPr lang="uk-UA" altLang="ru-RU" dirty="0" smtClean="0"/>
              <a:t>«Туризм» (242 </a:t>
            </a:r>
            <a:r>
              <a:rPr lang="uk-UA" altLang="ru-RU" dirty="0" err="1"/>
              <a:t>Т</a:t>
            </a:r>
            <a:r>
              <a:rPr lang="uk-UA" altLang="ru-RU" dirty="0" err="1" smtClean="0"/>
              <a:t>уризм</a:t>
            </a:r>
            <a:r>
              <a:rPr lang="uk-UA" altLang="ru-RU" dirty="0" smtClean="0"/>
              <a:t>)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98877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481762"/>
          </a:xfrm>
        </p:spPr>
        <p:txBody>
          <a:bodyPr rtlCol="0">
            <a:normAutofit/>
          </a:bodyPr>
          <a:lstStyle/>
          <a:p>
            <a:pPr marL="46037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u="sng" dirty="0" smtClean="0">
                <a:latin typeface="Arial Black" pitchFamily="34" charset="0"/>
                <a:cs typeface="Times New Roman" pitchFamily="18" charset="0"/>
              </a:rPr>
              <a:t>Загальні зауваження та рекомендації за критеріями: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1. Проектування та цілі ОП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цілі ОП повинні відповідати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візії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та стратегії ЗВО; чітко визначати кваліфікацію, програмні результати за ОП не можуть забезпечуватися вибірковими дисциплінами; індивідуалізувати навчальні плани здобувачів.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2. Структура та зміст ОП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впровадити визнання неформальної освіти; переглянути навчальні плани, позбутися блоковості, забезпечити реальний вибір дисциплін.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3. Доступ до освітньої програми та визнання результатів навчання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 розробити процедуру визнання/зарахування результатів неформальної освіти; чітко встановити терміни навчання на ОП; розміщувати на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вебсторінках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ОП матеріали стосовно перегляду ОП, врахування зауважень 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стейкхолдерів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4. Навчання і викладання за ОП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змінити РНП на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силабуси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; удосконалити механізм залучення здобувачів до вибору форм і методів навчання; впровадити академічну мобільність студентів та викладачів; посилити співпрацю з роботодавцями; впровадити дисципліни з англійською мовою викладання.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Критерій 5.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</a:rPr>
              <a:t>Контрольні заходи, оцінювання здобувачів вищої освіти та академічна доброчесність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вказувати, якими саме методами популяризується академічна доброчесність за ОП; залучати роботодавців і сторонніх до рецензування магістерських робіт; оприлюднювати результати перевірки на плагіат.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2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8928100" cy="6481762"/>
          </a:xfrm>
        </p:spPr>
        <p:txBody>
          <a:bodyPr rtlCol="0">
            <a:normAutofit/>
          </a:bodyPr>
          <a:lstStyle/>
          <a:p>
            <a:pPr marL="46037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u="sng" dirty="0" smtClean="0">
                <a:latin typeface="Arial Black" pitchFamily="34" charset="0"/>
                <a:cs typeface="Times New Roman" pitchFamily="18" charset="0"/>
              </a:rPr>
              <a:t>Загальні зауваження та рекомендації за критеріями: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Критерій 6.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Людські ресурси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запрошувати роботодавців до проведення лекцій і практичних занять за ОП; удосконалювати систему стимулювання розвитку викладацької майстерності; конкурс на заміщення посад має бути публічним (максимально висвітленим на сайті).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Критерій 7.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Освітнє середовище та матеріальні ресурси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розробити документ, який чітко регулює вирішення конфліктів (сексуальні домагання, булінг, мобінг тощо); забезпечити реальну можливість навчатися на ОП маломобільним верствам населення/осіб з особливими освітніми потребами.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8. Внутрішнє забезпечення якості освітньої програми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систематично залучати роботодавців до перегляду ОП; систематично проводити опитування студентів (кожен семестр); демонструвати, як саме враховуються результати опитувань студентів в ОП. </a:t>
            </a:r>
            <a:endParaRPr lang="uk-UA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Критерій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9. Прозорість та публічність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  слідкувати, щоб усі нормативно-правові документи за ОП мали усі необхідні реквізити (номери протоколів, усі підписи тощо). Усі процедури за ОП (опитування, врахування пропозицій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стейкхолдерів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тощо) мають бути задокументовані і проведені в електронній формі.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675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757</Words>
  <Application>Microsoft Office PowerPoint</Application>
  <PresentationFormat>Экран (4:3)</PresentationFormat>
  <Paragraphs>120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Arial</vt:lpstr>
      <vt:lpstr>Arial Black</vt:lpstr>
      <vt:lpstr>Book Antiqua</vt:lpstr>
      <vt:lpstr>Calibri</vt:lpstr>
      <vt:lpstr>Georgia</vt:lpstr>
      <vt:lpstr>Lucida Sans Unicode</vt:lpstr>
      <vt:lpstr>Times New Roman</vt:lpstr>
      <vt:lpstr>Verdana</vt:lpstr>
      <vt:lpstr>Wingdings</vt:lpstr>
      <vt:lpstr>Wingdings 2</vt:lpstr>
      <vt:lpstr>Wingdings 3</vt:lpstr>
      <vt:lpstr>Тема Office</vt:lpstr>
      <vt:lpstr>Открытая</vt:lpstr>
      <vt:lpstr>1_Открытая</vt:lpstr>
      <vt:lpstr> Результати акредитації освітніх програм університету у Національному агентстві із забезпечення якості вищої освіти </vt:lpstr>
      <vt:lpstr>Акредитація  освітніх програм в університеті проводиться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акредитації освітніх програм університету у Національному агентстві із забезпечення якості вищої освіти</dc:title>
  <dc:creator>НПУ Драгоманова_ЛіА</dc:creator>
  <cp:lastModifiedBy>admin</cp:lastModifiedBy>
  <cp:revision>5</cp:revision>
  <dcterms:created xsi:type="dcterms:W3CDTF">2021-04-11T08:03:46Z</dcterms:created>
  <dcterms:modified xsi:type="dcterms:W3CDTF">2021-04-13T12:00:35Z</dcterms:modified>
</cp:coreProperties>
</file>